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Default Extension="bin" ContentType="application/vnd.openxmlformats-officedocument.oleObject"/>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5661600" cy="5120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15620"/>
    <p:restoredTop sz="85697" autoAdjust="0"/>
  </p:normalViewPr>
  <p:slideViewPr>
    <p:cSldViewPr snapToGrid="0">
      <p:cViewPr>
        <p:scale>
          <a:sx n="25" d="100"/>
          <a:sy n="25" d="100"/>
        </p:scale>
        <p:origin x="-2886" y="2700"/>
      </p:cViewPr>
      <p:guideLst>
        <p:guide orient="horz" pos="16128"/>
        <p:guide pos="11232"/>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C20A9-786F-48D2-A6AD-41D43C94F1BB}" type="datetimeFigureOut">
              <a:rPr lang="en-US" smtClean="0"/>
              <a:pPr/>
              <a:t>4/18/2018</a:t>
            </a:fld>
            <a:endParaRPr lang="en-US"/>
          </a:p>
        </p:txBody>
      </p:sp>
      <p:sp>
        <p:nvSpPr>
          <p:cNvPr id="4" name="Slide Image Placeholder 3"/>
          <p:cNvSpPr>
            <a:spLocks noGrp="1" noRot="1" noChangeAspect="1"/>
          </p:cNvSpPr>
          <p:nvPr>
            <p:ph type="sldImg" idx="2"/>
          </p:nvPr>
        </p:nvSpPr>
        <p:spPr>
          <a:xfrm>
            <a:off x="2354263" y="1143000"/>
            <a:ext cx="21494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B56DA-A8E7-49F3-AF0D-E39FBA6ED67A}" type="slidenum">
              <a:rPr lang="en-US" smtClean="0"/>
              <a:pPr/>
              <a:t>‹#›</a:t>
            </a:fld>
            <a:endParaRPr lang="en-US"/>
          </a:p>
        </p:txBody>
      </p:sp>
    </p:spTree>
    <p:extLst>
      <p:ext uri="{BB962C8B-B14F-4D97-AF65-F5344CB8AC3E}">
        <p14:creationId xmlns:p14="http://schemas.microsoft.com/office/powerpoint/2010/main" xmlns="" val="423638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the paper is Soft- (…)”</a:t>
            </a:r>
            <a:br>
              <a:rPr lang="en-US" dirty="0"/>
            </a:br>
            <a:r>
              <a:rPr lang="en-US" dirty="0"/>
              <a:t>In this work we address the idea of morphological processing through a soft medium (what we call a soft filter). What I mean by that is that, in general, we wish our sensors to be functional, thus not to passively gather information from the world, but to take an active </a:t>
            </a:r>
            <a:r>
              <a:rPr lang="en-US" dirty="0" smtClean="0"/>
              <a:t>/role</a:t>
            </a:r>
            <a:r>
              <a:rPr lang="en-US" baseline="0" dirty="0" smtClean="0"/>
              <a:t> i</a:t>
            </a:r>
            <a:r>
              <a:rPr lang="en-US" dirty="0" smtClean="0"/>
              <a:t>nto </a:t>
            </a:r>
            <a:r>
              <a:rPr lang="en-US" dirty="0"/>
              <a:t>the solving a specific task at hand. So, we investigate how morphology changes the way things are perceived by means of touch, and the possibility of driving that </a:t>
            </a:r>
            <a:r>
              <a:rPr lang="en-US" dirty="0" smtClean="0"/>
              <a:t>perception,</a:t>
            </a:r>
            <a:r>
              <a:rPr lang="en-US" baseline="0" dirty="0" smtClean="0"/>
              <a:t> </a:t>
            </a:r>
            <a:r>
              <a:rPr lang="en-US" dirty="0" smtClean="0"/>
              <a:t>through morphology, to help us solve a particular</a:t>
            </a:r>
            <a:r>
              <a:rPr lang="en-US" baseline="0" dirty="0" smtClean="0"/>
              <a:t> object </a:t>
            </a:r>
            <a:r>
              <a:rPr lang="en-US" baseline="0" smtClean="0"/>
              <a:t>discrimination task</a:t>
            </a:r>
            <a:r>
              <a:rPr lang="en-US" smtClean="0"/>
              <a:t>. </a:t>
            </a:r>
            <a:r>
              <a:rPr lang="en-US" dirty="0" smtClean="0"/>
              <a:t>So, please</a:t>
            </a:r>
            <a:r>
              <a:rPr lang="en-US" baseline="0" dirty="0" smtClean="0"/>
              <a:t> come to my stand and I’ll tell you a little more about the paper.</a:t>
            </a:r>
            <a:endParaRPr lang="en-US" dirty="0"/>
          </a:p>
        </p:txBody>
      </p:sp>
      <p:sp>
        <p:nvSpPr>
          <p:cNvPr id="4" name="Slide Number Placeholder 3"/>
          <p:cNvSpPr>
            <a:spLocks noGrp="1"/>
          </p:cNvSpPr>
          <p:nvPr>
            <p:ph type="sldNum" sz="quarter" idx="10"/>
          </p:nvPr>
        </p:nvSpPr>
        <p:spPr/>
        <p:txBody>
          <a:bodyPr/>
          <a:lstStyle/>
          <a:p>
            <a:fld id="{F95B56DA-A8E7-49F3-AF0D-E39FBA6ED67A}" type="slidenum">
              <a:rPr lang="en-US" smtClean="0"/>
              <a:pPr/>
              <a:t>1</a:t>
            </a:fld>
            <a:endParaRPr lang="en-US"/>
          </a:p>
        </p:txBody>
      </p:sp>
    </p:spTree>
    <p:extLst>
      <p:ext uri="{BB962C8B-B14F-4D97-AF65-F5344CB8AC3E}">
        <p14:creationId xmlns:p14="http://schemas.microsoft.com/office/powerpoint/2010/main" xmlns="" val="391667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8380311"/>
            <a:ext cx="30312360" cy="17827413"/>
          </a:xfrm>
        </p:spPr>
        <p:txBody>
          <a:bodyPr anchor="b"/>
          <a:lstStyle>
            <a:lvl1pPr algn="ctr">
              <a:defRPr sz="23400"/>
            </a:lvl1pPr>
          </a:lstStyle>
          <a:p>
            <a:r>
              <a:rPr lang="en-US"/>
              <a:t>Click to edit Master title style</a:t>
            </a:r>
            <a:endParaRPr lang="en-US" dirty="0"/>
          </a:p>
        </p:txBody>
      </p:sp>
      <p:sp>
        <p:nvSpPr>
          <p:cNvPr id="3" name="Subtitle 2"/>
          <p:cNvSpPr>
            <a:spLocks noGrp="1"/>
          </p:cNvSpPr>
          <p:nvPr>
            <p:ph type="subTitle" idx="1"/>
          </p:nvPr>
        </p:nvSpPr>
        <p:spPr>
          <a:xfrm>
            <a:off x="4457700" y="26895217"/>
            <a:ext cx="26746200" cy="12363023"/>
          </a:xfrm>
        </p:spPr>
        <p:txBody>
          <a:bodyPr/>
          <a:lstStyle>
            <a:lvl1pPr marL="0" indent="0" algn="ctr">
              <a:buNone/>
              <a:defRPr sz="9360"/>
            </a:lvl1pPr>
            <a:lvl2pPr marL="1783080" indent="0" algn="ctr">
              <a:buNone/>
              <a:defRPr sz="7800"/>
            </a:lvl2pPr>
            <a:lvl3pPr marL="3566160" indent="0" algn="ctr">
              <a:buNone/>
              <a:defRPr sz="7020"/>
            </a:lvl3pPr>
            <a:lvl4pPr marL="5349240" indent="0" algn="ctr">
              <a:buNone/>
              <a:defRPr sz="6240"/>
            </a:lvl4pPr>
            <a:lvl5pPr marL="7132320" indent="0" algn="ctr">
              <a:buNone/>
              <a:defRPr sz="6240"/>
            </a:lvl5pPr>
            <a:lvl6pPr marL="8915400" indent="0" algn="ctr">
              <a:buNone/>
              <a:defRPr sz="6240"/>
            </a:lvl6pPr>
            <a:lvl7pPr marL="10698480" indent="0" algn="ctr">
              <a:buNone/>
              <a:defRPr sz="6240"/>
            </a:lvl7pPr>
            <a:lvl8pPr marL="12481560" indent="0" algn="ctr">
              <a:buNone/>
              <a:defRPr sz="6240"/>
            </a:lvl8pPr>
            <a:lvl9pPr marL="14264640" indent="0" algn="ctr">
              <a:buNone/>
              <a:defRPr sz="6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30702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4082740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2726267"/>
            <a:ext cx="7689533" cy="433950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451737" y="2726267"/>
            <a:ext cx="22622828" cy="433950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14408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164385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12766055"/>
            <a:ext cx="30758130" cy="21300436"/>
          </a:xfrm>
        </p:spPr>
        <p:txBody>
          <a:bodyPr anchor="b"/>
          <a:lstStyle>
            <a:lvl1pPr>
              <a:defRPr sz="23400"/>
            </a:lvl1pPr>
          </a:lstStyle>
          <a:p>
            <a:r>
              <a:rPr lang="en-US"/>
              <a:t>Click to edit Master title style</a:t>
            </a:r>
            <a:endParaRPr lang="en-US" dirty="0"/>
          </a:p>
        </p:txBody>
      </p:sp>
      <p:sp>
        <p:nvSpPr>
          <p:cNvPr id="3" name="Text Placeholder 2"/>
          <p:cNvSpPr>
            <a:spLocks noGrp="1"/>
          </p:cNvSpPr>
          <p:nvPr>
            <p:ph type="body" idx="1"/>
          </p:nvPr>
        </p:nvSpPr>
        <p:spPr>
          <a:xfrm>
            <a:off x="2433163" y="34268002"/>
            <a:ext cx="30758130" cy="11201396"/>
          </a:xfrm>
        </p:spPr>
        <p:txBody>
          <a:bodyPr/>
          <a:lstStyle>
            <a:lvl1pPr marL="0" indent="0">
              <a:buNone/>
              <a:defRPr sz="9360">
                <a:solidFill>
                  <a:schemeClr val="tx1"/>
                </a:solidFill>
              </a:defRPr>
            </a:lvl1pPr>
            <a:lvl2pPr marL="1783080" indent="0">
              <a:buNone/>
              <a:defRPr sz="7800">
                <a:solidFill>
                  <a:schemeClr val="tx1">
                    <a:tint val="75000"/>
                  </a:schemeClr>
                </a:solidFill>
              </a:defRPr>
            </a:lvl2pPr>
            <a:lvl3pPr marL="3566160" indent="0">
              <a:buNone/>
              <a:defRPr sz="7020">
                <a:solidFill>
                  <a:schemeClr val="tx1">
                    <a:tint val="75000"/>
                  </a:schemeClr>
                </a:solidFill>
              </a:defRPr>
            </a:lvl3pPr>
            <a:lvl4pPr marL="5349240" indent="0">
              <a:buNone/>
              <a:defRPr sz="6240">
                <a:solidFill>
                  <a:schemeClr val="tx1">
                    <a:tint val="75000"/>
                  </a:schemeClr>
                </a:solidFill>
              </a:defRPr>
            </a:lvl4pPr>
            <a:lvl5pPr marL="7132320" indent="0">
              <a:buNone/>
              <a:defRPr sz="6240">
                <a:solidFill>
                  <a:schemeClr val="tx1">
                    <a:tint val="75000"/>
                  </a:schemeClr>
                </a:solidFill>
              </a:defRPr>
            </a:lvl5pPr>
            <a:lvl6pPr marL="8915400" indent="0">
              <a:buNone/>
              <a:defRPr sz="6240">
                <a:solidFill>
                  <a:schemeClr val="tx1">
                    <a:tint val="75000"/>
                  </a:schemeClr>
                </a:solidFill>
              </a:defRPr>
            </a:lvl6pPr>
            <a:lvl7pPr marL="10698480" indent="0">
              <a:buNone/>
              <a:defRPr sz="6240">
                <a:solidFill>
                  <a:schemeClr val="tx1">
                    <a:tint val="75000"/>
                  </a:schemeClr>
                </a:solidFill>
              </a:defRPr>
            </a:lvl7pPr>
            <a:lvl8pPr marL="12481560" indent="0">
              <a:buNone/>
              <a:defRPr sz="6240">
                <a:solidFill>
                  <a:schemeClr val="tx1">
                    <a:tint val="75000"/>
                  </a:schemeClr>
                </a:solidFill>
              </a:defRPr>
            </a:lvl8pPr>
            <a:lvl9pPr marL="14264640" indent="0">
              <a:buNone/>
              <a:defRPr sz="62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4BCF9E-0976-44A5-82D5-0CB284196357}" type="datetimeFigureOut">
              <a:rPr lang="en-US" smtClean="0"/>
              <a:pPr/>
              <a:t>4/18/2018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124377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5173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05368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4BCF9E-0976-44A5-82D5-0CB284196357}"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471761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2726278"/>
            <a:ext cx="30758130" cy="98975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56384" y="12552684"/>
            <a:ext cx="15086526"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4" name="Content Placeholder 3"/>
          <p:cNvSpPr>
            <a:spLocks noGrp="1"/>
          </p:cNvSpPr>
          <p:nvPr>
            <p:ph sz="half" idx="2"/>
          </p:nvPr>
        </p:nvSpPr>
        <p:spPr>
          <a:xfrm>
            <a:off x="2456384" y="18704560"/>
            <a:ext cx="15086526"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053687" y="12552684"/>
            <a:ext cx="15160825"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6" name="Content Placeholder 5"/>
          <p:cNvSpPr>
            <a:spLocks noGrp="1"/>
          </p:cNvSpPr>
          <p:nvPr>
            <p:ph sz="quarter" idx="4"/>
          </p:nvPr>
        </p:nvSpPr>
        <p:spPr>
          <a:xfrm>
            <a:off x="18053687" y="18704560"/>
            <a:ext cx="15160825"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4BCF9E-0976-44A5-82D5-0CB284196357}" type="datetimeFigureOut">
              <a:rPr lang="en-US" smtClean="0"/>
              <a:pPr/>
              <a:t>4/18/2018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216122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4BCF9E-0976-44A5-82D5-0CB284196357}" type="datetimeFigureOut">
              <a:rPr lang="en-US" smtClean="0"/>
              <a:pPr/>
              <a:t>4/18/2018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301459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BCF9E-0976-44A5-82D5-0CB284196357}" type="datetimeFigureOut">
              <a:rPr lang="en-US" smtClean="0"/>
              <a:pPr/>
              <a:t>4/18/2018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385937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Content Placeholder 2"/>
          <p:cNvSpPr>
            <a:spLocks noGrp="1"/>
          </p:cNvSpPr>
          <p:nvPr>
            <p:ph idx="1"/>
          </p:nvPr>
        </p:nvSpPr>
        <p:spPr>
          <a:xfrm>
            <a:off x="15160825" y="7372785"/>
            <a:ext cx="18053685" cy="36389733"/>
          </a:xfrm>
        </p:spPr>
        <p:txBody>
          <a:bodyPr/>
          <a:lstStyle>
            <a:lvl1pPr>
              <a:defRPr sz="12480"/>
            </a:lvl1pPr>
            <a:lvl2pPr>
              <a:defRPr sz="10920"/>
            </a:lvl2pPr>
            <a:lvl3pPr>
              <a:defRPr sz="9360"/>
            </a:lvl3pPr>
            <a:lvl4pPr>
              <a:defRPr sz="7800"/>
            </a:lvl4pPr>
            <a:lvl5pPr>
              <a:defRPr sz="7800"/>
            </a:lvl5pPr>
            <a:lvl6pPr>
              <a:defRPr sz="7800"/>
            </a:lvl6pPr>
            <a:lvl7pPr>
              <a:defRPr sz="7800"/>
            </a:lvl7pPr>
            <a:lvl8pPr>
              <a:defRPr sz="7800"/>
            </a:lvl8pPr>
            <a:lvl9pPr>
              <a:defRPr sz="7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75533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160825" y="7372785"/>
            <a:ext cx="18053685" cy="36389733"/>
          </a:xfrm>
        </p:spPr>
        <p:txBody>
          <a:bodyPr anchor="t"/>
          <a:lstStyle>
            <a:lvl1pPr marL="0" indent="0">
              <a:buNone/>
              <a:defRPr sz="12480"/>
            </a:lvl1pPr>
            <a:lvl2pPr marL="1783080" indent="0">
              <a:buNone/>
              <a:defRPr sz="10920"/>
            </a:lvl2pPr>
            <a:lvl3pPr marL="3566160" indent="0">
              <a:buNone/>
              <a:defRPr sz="9360"/>
            </a:lvl3pPr>
            <a:lvl4pPr marL="5349240" indent="0">
              <a:buNone/>
              <a:defRPr sz="7800"/>
            </a:lvl4pPr>
            <a:lvl5pPr marL="7132320" indent="0">
              <a:buNone/>
              <a:defRPr sz="7800"/>
            </a:lvl5pPr>
            <a:lvl6pPr marL="8915400" indent="0">
              <a:buNone/>
              <a:defRPr sz="7800"/>
            </a:lvl6pPr>
            <a:lvl7pPr marL="10698480" indent="0">
              <a:buNone/>
              <a:defRPr sz="7800"/>
            </a:lvl7pPr>
            <a:lvl8pPr marL="12481560" indent="0">
              <a:buNone/>
              <a:defRPr sz="7800"/>
            </a:lvl8pPr>
            <a:lvl9pPr marL="14264640" indent="0">
              <a:buNone/>
              <a:defRPr sz="7800"/>
            </a:lvl9pPr>
          </a:lstStyle>
          <a:p>
            <a:r>
              <a:rPr lang="en-US"/>
              <a:t>Click icon to add picture</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pPr/>
              <a:t>4/18/2018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248283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2726278"/>
            <a:ext cx="30758130" cy="98975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51735" y="13631334"/>
            <a:ext cx="30758130" cy="324899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51735" y="47460758"/>
            <a:ext cx="8023860" cy="2726267"/>
          </a:xfrm>
          <a:prstGeom prst="rect">
            <a:avLst/>
          </a:prstGeom>
        </p:spPr>
        <p:txBody>
          <a:bodyPr vert="horz" lIns="91440" tIns="45720" rIns="91440" bIns="45720" rtlCol="0" anchor="ctr"/>
          <a:lstStyle>
            <a:lvl1pPr algn="l">
              <a:defRPr sz="4680">
                <a:solidFill>
                  <a:schemeClr val="tx1">
                    <a:tint val="75000"/>
                  </a:schemeClr>
                </a:solidFill>
              </a:defRPr>
            </a:lvl1pPr>
          </a:lstStyle>
          <a:p>
            <a:fld id="{C94BCF9E-0976-44A5-82D5-0CB284196357}" type="datetimeFigureOut">
              <a:rPr lang="en-US" smtClean="0"/>
              <a:pPr/>
              <a:t>4/18/2018</a:t>
            </a:fld>
            <a:endParaRPr lang="en-US"/>
          </a:p>
        </p:txBody>
      </p:sp>
      <p:sp>
        <p:nvSpPr>
          <p:cNvPr id="5" name="Footer Placeholder 4"/>
          <p:cNvSpPr>
            <a:spLocks noGrp="1"/>
          </p:cNvSpPr>
          <p:nvPr>
            <p:ph type="ftr" sz="quarter" idx="3"/>
          </p:nvPr>
        </p:nvSpPr>
        <p:spPr>
          <a:xfrm>
            <a:off x="11812905" y="47460758"/>
            <a:ext cx="12035790" cy="2726267"/>
          </a:xfrm>
          <a:prstGeom prst="rect">
            <a:avLst/>
          </a:prstGeom>
        </p:spPr>
        <p:txBody>
          <a:bodyPr vert="horz" lIns="91440" tIns="45720" rIns="91440" bIns="45720" rtlCol="0" anchor="ctr"/>
          <a:lstStyle>
            <a:lvl1pPr algn="ctr">
              <a:defRPr sz="4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186005" y="47460758"/>
            <a:ext cx="8023860" cy="2726267"/>
          </a:xfrm>
          <a:prstGeom prst="rect">
            <a:avLst/>
          </a:prstGeom>
        </p:spPr>
        <p:txBody>
          <a:bodyPr vert="horz" lIns="91440" tIns="45720" rIns="91440" bIns="45720" rtlCol="0" anchor="ctr"/>
          <a:lstStyle>
            <a:lvl1pPr algn="r">
              <a:defRPr sz="4680">
                <a:solidFill>
                  <a:schemeClr val="tx1">
                    <a:tint val="75000"/>
                  </a:schemeClr>
                </a:solidFill>
              </a:defRPr>
            </a:lvl1pPr>
          </a:lstStyle>
          <a:p>
            <a:fld id="{03E7923F-112D-4410-9361-AD2197BC6D07}" type="slidenum">
              <a:rPr lang="en-US" smtClean="0"/>
              <a:pPr/>
              <a:t>‹#›</a:t>
            </a:fld>
            <a:endParaRPr lang="en-US"/>
          </a:p>
        </p:txBody>
      </p:sp>
    </p:spTree>
    <p:extLst>
      <p:ext uri="{BB962C8B-B14F-4D97-AF65-F5344CB8AC3E}">
        <p14:creationId xmlns:p14="http://schemas.microsoft.com/office/powerpoint/2010/main" xmlns="" val="3981864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566160" rtl="0" eaLnBrk="1" latinLnBrk="0" hangingPunct="1">
        <a:lnSpc>
          <a:spcPct val="90000"/>
        </a:lnSpc>
        <a:spcBef>
          <a:spcPct val="0"/>
        </a:spcBef>
        <a:buNone/>
        <a:defRPr sz="17160" kern="1200">
          <a:solidFill>
            <a:schemeClr val="tx1"/>
          </a:solidFill>
          <a:latin typeface="+mj-lt"/>
          <a:ea typeface="+mj-ea"/>
          <a:cs typeface="+mj-cs"/>
        </a:defRPr>
      </a:lvl1pPr>
    </p:titleStyle>
    <p:bodyStyle>
      <a:lvl1pPr marL="891540" indent="-891540" algn="l" defTabSz="3566160" rtl="0" eaLnBrk="1" latinLnBrk="0" hangingPunct="1">
        <a:lnSpc>
          <a:spcPct val="90000"/>
        </a:lnSpc>
        <a:spcBef>
          <a:spcPts val="3900"/>
        </a:spcBef>
        <a:buFont typeface="Arial" panose="020B0604020202020204" pitchFamily="34" charset="0"/>
        <a:buChar char="•"/>
        <a:defRPr sz="10920" kern="1200">
          <a:solidFill>
            <a:schemeClr val="tx1"/>
          </a:solidFill>
          <a:latin typeface="+mn-lt"/>
          <a:ea typeface="+mn-ea"/>
          <a:cs typeface="+mn-cs"/>
        </a:defRPr>
      </a:lvl1pPr>
      <a:lvl2pPr marL="2674620" indent="-891540" algn="l" defTabSz="3566160" rtl="0" eaLnBrk="1" latinLnBrk="0" hangingPunct="1">
        <a:lnSpc>
          <a:spcPct val="90000"/>
        </a:lnSpc>
        <a:spcBef>
          <a:spcPts val="1950"/>
        </a:spcBef>
        <a:buFont typeface="Arial" panose="020B0604020202020204" pitchFamily="34" charset="0"/>
        <a:buChar char="•"/>
        <a:defRPr sz="9360" kern="1200">
          <a:solidFill>
            <a:schemeClr val="tx1"/>
          </a:solidFill>
          <a:latin typeface="+mn-lt"/>
          <a:ea typeface="+mn-ea"/>
          <a:cs typeface="+mn-cs"/>
        </a:defRPr>
      </a:lvl2pPr>
      <a:lvl3pPr marL="4457700" indent="-891540" algn="l" defTabSz="3566160" rtl="0" eaLnBrk="1" latinLnBrk="0" hangingPunct="1">
        <a:lnSpc>
          <a:spcPct val="90000"/>
        </a:lnSpc>
        <a:spcBef>
          <a:spcPts val="1950"/>
        </a:spcBef>
        <a:buFont typeface="Arial" panose="020B0604020202020204" pitchFamily="34" charset="0"/>
        <a:buChar char="•"/>
        <a:defRPr sz="7800" kern="1200">
          <a:solidFill>
            <a:schemeClr val="tx1"/>
          </a:solidFill>
          <a:latin typeface="+mn-lt"/>
          <a:ea typeface="+mn-ea"/>
          <a:cs typeface="+mn-cs"/>
        </a:defRPr>
      </a:lvl3pPr>
      <a:lvl4pPr marL="62407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4pPr>
      <a:lvl5pPr marL="802386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5pPr>
      <a:lvl6pPr marL="980694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6pPr>
      <a:lvl7pPr marL="1159002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7pPr>
      <a:lvl8pPr marL="1337310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8pPr>
      <a:lvl9pPr marL="151561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9pPr>
    </p:bodyStyle>
    <p:otherStyle>
      <a:defPPr>
        <a:defRPr lang="en-US"/>
      </a:defPPr>
      <a:lvl1pPr marL="0" algn="l" defTabSz="3566160" rtl="0" eaLnBrk="1" latinLnBrk="0" hangingPunct="1">
        <a:defRPr sz="7020" kern="1200">
          <a:solidFill>
            <a:schemeClr val="tx1"/>
          </a:solidFill>
          <a:latin typeface="+mn-lt"/>
          <a:ea typeface="+mn-ea"/>
          <a:cs typeface="+mn-cs"/>
        </a:defRPr>
      </a:lvl1pPr>
      <a:lvl2pPr marL="1783080" algn="l" defTabSz="3566160" rtl="0" eaLnBrk="1" latinLnBrk="0" hangingPunct="1">
        <a:defRPr sz="7020" kern="1200">
          <a:solidFill>
            <a:schemeClr val="tx1"/>
          </a:solidFill>
          <a:latin typeface="+mn-lt"/>
          <a:ea typeface="+mn-ea"/>
          <a:cs typeface="+mn-cs"/>
        </a:defRPr>
      </a:lvl2pPr>
      <a:lvl3pPr marL="3566160" algn="l" defTabSz="3566160" rtl="0" eaLnBrk="1" latinLnBrk="0" hangingPunct="1">
        <a:defRPr sz="7020" kern="1200">
          <a:solidFill>
            <a:schemeClr val="tx1"/>
          </a:solidFill>
          <a:latin typeface="+mn-lt"/>
          <a:ea typeface="+mn-ea"/>
          <a:cs typeface="+mn-cs"/>
        </a:defRPr>
      </a:lvl3pPr>
      <a:lvl4pPr marL="5349240" algn="l" defTabSz="3566160" rtl="0" eaLnBrk="1" latinLnBrk="0" hangingPunct="1">
        <a:defRPr sz="7020" kern="1200">
          <a:solidFill>
            <a:schemeClr val="tx1"/>
          </a:solidFill>
          <a:latin typeface="+mn-lt"/>
          <a:ea typeface="+mn-ea"/>
          <a:cs typeface="+mn-cs"/>
        </a:defRPr>
      </a:lvl4pPr>
      <a:lvl5pPr marL="7132320" algn="l" defTabSz="3566160" rtl="0" eaLnBrk="1" latinLnBrk="0" hangingPunct="1">
        <a:defRPr sz="7020" kern="1200">
          <a:solidFill>
            <a:schemeClr val="tx1"/>
          </a:solidFill>
          <a:latin typeface="+mn-lt"/>
          <a:ea typeface="+mn-ea"/>
          <a:cs typeface="+mn-cs"/>
        </a:defRPr>
      </a:lvl5pPr>
      <a:lvl6pPr marL="8915400" algn="l" defTabSz="3566160" rtl="0" eaLnBrk="1" latinLnBrk="0" hangingPunct="1">
        <a:defRPr sz="7020" kern="1200">
          <a:solidFill>
            <a:schemeClr val="tx1"/>
          </a:solidFill>
          <a:latin typeface="+mn-lt"/>
          <a:ea typeface="+mn-ea"/>
          <a:cs typeface="+mn-cs"/>
        </a:defRPr>
      </a:lvl6pPr>
      <a:lvl7pPr marL="10698480" algn="l" defTabSz="3566160" rtl="0" eaLnBrk="1" latinLnBrk="0" hangingPunct="1">
        <a:defRPr sz="7020" kern="1200">
          <a:solidFill>
            <a:schemeClr val="tx1"/>
          </a:solidFill>
          <a:latin typeface="+mn-lt"/>
          <a:ea typeface="+mn-ea"/>
          <a:cs typeface="+mn-cs"/>
        </a:defRPr>
      </a:lvl7pPr>
      <a:lvl8pPr marL="12481560" algn="l" defTabSz="3566160" rtl="0" eaLnBrk="1" latinLnBrk="0" hangingPunct="1">
        <a:defRPr sz="7020" kern="1200">
          <a:solidFill>
            <a:schemeClr val="tx1"/>
          </a:solidFill>
          <a:latin typeface="+mn-lt"/>
          <a:ea typeface="+mn-ea"/>
          <a:cs typeface="+mn-cs"/>
        </a:defRPr>
      </a:lvl8pPr>
      <a:lvl9pPr marL="14264640" algn="l" defTabSz="3566160" rtl="0" eaLnBrk="1" latinLnBrk="0" hangingPunct="1">
        <a:defRPr sz="70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oleObject" Target="../embeddings/oleObject5.bin"/><Relationship Id="rId18" Type="http://schemas.openxmlformats.org/officeDocument/2006/relationships/image" Target="../media/image12.png"/><Relationship Id="rId3" Type="http://schemas.openxmlformats.org/officeDocument/2006/relationships/notesSlide" Target="../notesSlides/notesSlide1.xml"/><Relationship Id="rId7" Type="http://schemas.openxmlformats.org/officeDocument/2006/relationships/image" Target="../media/image9.png"/><Relationship Id="rId12" Type="http://schemas.openxmlformats.org/officeDocument/2006/relationships/oleObject" Target="../embeddings/oleObject4.bin"/><Relationship Id="rId17" Type="http://schemas.openxmlformats.org/officeDocument/2006/relationships/oleObject" Target="../embeddings/oleObject8.bin"/><Relationship Id="rId2" Type="http://schemas.openxmlformats.org/officeDocument/2006/relationships/slideLayout" Target="../slideLayouts/slideLayout7.xml"/><Relationship Id="rId16" Type="http://schemas.openxmlformats.org/officeDocument/2006/relationships/oleObject" Target="../embeddings/oleObject7.bin"/><Relationship Id="rId1" Type="http://schemas.openxmlformats.org/officeDocument/2006/relationships/vmlDrawing" Target="../drawings/vmlDrawing1.vml"/><Relationship Id="rId6" Type="http://schemas.openxmlformats.org/officeDocument/2006/relationships/hyperlink" Target="mailto:fi224@cam.ac.uk" TargetMode="External"/><Relationship Id="rId11" Type="http://schemas.openxmlformats.org/officeDocument/2006/relationships/oleObject" Target="../embeddings/oleObject3.bin"/><Relationship Id="rId5" Type="http://schemas.openxmlformats.org/officeDocument/2006/relationships/hyperlink" Target="mailto:pm640@cam.ac.uk" TargetMode="External"/><Relationship Id="rId15" Type="http://schemas.openxmlformats.org/officeDocument/2006/relationships/image" Target="../media/image11.jpeg"/><Relationship Id="rId10" Type="http://schemas.openxmlformats.org/officeDocument/2006/relationships/oleObject" Target="../embeddings/oleObject2.bin"/><Relationship Id="rId19" Type="http://schemas.openxmlformats.org/officeDocument/2006/relationships/oleObject" Target="../embeddings/oleObject9.bin"/><Relationship Id="rId4" Type="http://schemas.openxmlformats.org/officeDocument/2006/relationships/hyperlink" Target="mailto:ls769@cam.ac.uk" TargetMode="External"/><Relationship Id="rId9" Type="http://schemas.openxmlformats.org/officeDocument/2006/relationships/oleObject" Target="../embeddings/oleObject1.bin"/><Relationship Id="rId1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xmlns="" id="{F26E0942-50BC-4877-B447-A171E718F4AB}"/>
              </a:ext>
            </a:extLst>
          </p:cNvPr>
          <p:cNvSpPr/>
          <p:nvPr/>
        </p:nvSpPr>
        <p:spPr>
          <a:xfrm>
            <a:off x="1331724" y="27579910"/>
            <a:ext cx="33450644" cy="86688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xmlns="" id="{B760B417-D135-4689-990F-ED3370A16EA6}"/>
              </a:ext>
            </a:extLst>
          </p:cNvPr>
          <p:cNvSpPr/>
          <p:nvPr/>
        </p:nvSpPr>
        <p:spPr>
          <a:xfrm>
            <a:off x="1331724" y="8157326"/>
            <a:ext cx="15655398" cy="91468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dirty="0">
                <a:solidFill>
                  <a:schemeClr val="tx1"/>
                </a:solidFill>
                <a:latin typeface="Times New Roman" panose="02020603050405020304" pitchFamily="18" charset="0"/>
                <a:cs typeface="Times New Roman" panose="02020603050405020304" pitchFamily="18" charset="0"/>
              </a:rPr>
              <a:t>Sensor morphology is a fundamental aspect of tactile sensing technology. Design choices induce stimuli to be morphologically processed, changing the sensory perception of the touched objects and affecting inference at a later processing stage. We develop a framework to analyze the filtered sensor response and observe the correspondent change in tactile information. We test the morphological processing effects on the tactile stimuli by integrating a capacitive tactile sensor into a flat end-effector and creating three soft silicon-based filters with varying thickness </a:t>
            </a:r>
            <a:r>
              <a:rPr lang="en-US" sz="3200" i="1" dirty="0">
                <a:solidFill>
                  <a:schemeClr val="tx1"/>
                </a:solidFill>
                <a:latin typeface="Times New Roman" panose="02020603050405020304" pitchFamily="18" charset="0"/>
                <a:cs typeface="Times New Roman" panose="02020603050405020304" pitchFamily="18" charset="0"/>
              </a:rPr>
              <a:t>3mm</a:t>
            </a:r>
            <a:r>
              <a:rPr lang="en-US" sz="3200" dirty="0">
                <a:solidFill>
                  <a:schemeClr val="tx1"/>
                </a:solidFill>
                <a:latin typeface="Times New Roman" panose="02020603050405020304" pitchFamily="18" charset="0"/>
                <a:cs typeface="Times New Roman" panose="02020603050405020304" pitchFamily="18" charset="0"/>
              </a:rPr>
              <a:t>, </a:t>
            </a:r>
            <a:r>
              <a:rPr lang="en-US" sz="3200" i="1" dirty="0">
                <a:solidFill>
                  <a:schemeClr val="tx1"/>
                </a:solidFill>
                <a:latin typeface="Times New Roman" panose="02020603050405020304" pitchFamily="18" charset="0"/>
                <a:cs typeface="Times New Roman" panose="02020603050405020304" pitchFamily="18" charset="0"/>
              </a:rPr>
              <a:t>6mm</a:t>
            </a:r>
            <a:r>
              <a:rPr lang="en-US" sz="3200" dirty="0">
                <a:solidFill>
                  <a:schemeClr val="tx1"/>
                </a:solidFill>
                <a:latin typeface="Times New Roman" panose="02020603050405020304" pitchFamily="18" charset="0"/>
                <a:cs typeface="Times New Roman" panose="02020603050405020304" pitchFamily="18" charset="0"/>
              </a:rPr>
              <a:t> and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We incorporate the end-effector onto a robotic arm. We control the arm in order to apply a calibrated force onto 4 objects, and retrieve tactile images. We create an unsupervised inference process through the use of Principal Component Analysis and K-Means Clustering. We use the process to group the sensed objects into 2 classes and observe how different soft filters affect the clustering results. The sensor response with the </a:t>
            </a:r>
            <a:r>
              <a:rPr lang="en-US" sz="3200" i="1" dirty="0">
                <a:solidFill>
                  <a:schemeClr val="tx1"/>
                </a:solidFill>
                <a:latin typeface="Times New Roman" panose="02020603050405020304" pitchFamily="18" charset="0"/>
                <a:cs typeface="Times New Roman" panose="02020603050405020304" pitchFamily="18" charset="0"/>
              </a:rPr>
              <a:t>3mm </a:t>
            </a:r>
            <a:r>
              <a:rPr lang="en-US" sz="3200" dirty="0">
                <a:solidFill>
                  <a:schemeClr val="tx1"/>
                </a:solidFill>
                <a:latin typeface="Times New Roman" panose="02020603050405020304" pitchFamily="18" charset="0"/>
                <a:cs typeface="Times New Roman" panose="02020603050405020304" pitchFamily="18" charset="0"/>
              </a:rPr>
              <a:t>soft filter allows for edges to be the feature with most variance (captured by </a:t>
            </a:r>
            <a:r>
              <a:rPr lang="en-US" sz="3200" b="1" i="1" dirty="0">
                <a:solidFill>
                  <a:schemeClr val="tx1"/>
                </a:solidFill>
                <a:latin typeface="Times New Roman" panose="02020603050405020304" pitchFamily="18" charset="0"/>
                <a:cs typeface="Times New Roman" panose="02020603050405020304" pitchFamily="18" charset="0"/>
              </a:rPr>
              <a:t>PCA</a:t>
            </a:r>
            <a:r>
              <a:rPr lang="en-US" sz="3200" dirty="0">
                <a:solidFill>
                  <a:schemeClr val="tx1"/>
                </a:solidFill>
                <a:latin typeface="Times New Roman" panose="02020603050405020304" pitchFamily="18" charset="0"/>
                <a:cs typeface="Times New Roman" panose="02020603050405020304" pitchFamily="18" charset="0"/>
              </a:rPr>
              <a:t> and induces the association of edged objects. With thicker soft filters the associations change, and with a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filter the sensor response results more diverse for objects with different elongation. We show that the clustering is intrinsically driven by the morphology of the sensor and that the robot's world understanding changes according to it.</a:t>
            </a:r>
          </a:p>
        </p:txBody>
      </p:sp>
      <p:sp>
        <p:nvSpPr>
          <p:cNvPr id="19" name="Rectangle: Rounded Corners 18">
            <a:extLst>
              <a:ext uri="{FF2B5EF4-FFF2-40B4-BE49-F238E27FC236}">
                <a16:creationId xmlns:a16="http://schemas.microsoft.com/office/drawing/2014/main" xmlns="" id="{598A2BD1-130C-4FDD-AC08-098C298E7BE0}"/>
              </a:ext>
            </a:extLst>
          </p:cNvPr>
          <p:cNvSpPr/>
          <p:nvPr/>
        </p:nvSpPr>
        <p:spPr>
          <a:xfrm>
            <a:off x="1371714" y="19021751"/>
            <a:ext cx="15655398" cy="63467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Morphology affects tactile sensor response, pre-processing the sensed stimuli before inference can be done. It is fundamental we understand if and how the influence can change the robot perception of its surroundings.</a:t>
            </a: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In the context of morphological processing, we wish to influence the sensor response to retrieve tactile information which simplifies a predetermined, tactile, object discrimination task. </a:t>
            </a:r>
          </a:p>
        </p:txBody>
      </p:sp>
      <p:sp>
        <p:nvSpPr>
          <p:cNvPr id="20" name="Rectangle: Rounded Corners 19">
            <a:extLst>
              <a:ext uri="{FF2B5EF4-FFF2-40B4-BE49-F238E27FC236}">
                <a16:creationId xmlns:a16="http://schemas.microsoft.com/office/drawing/2014/main" xmlns="" id="{7EEE1A26-0755-4210-B0E6-B8F567AA81D1}"/>
              </a:ext>
            </a:extLst>
          </p:cNvPr>
          <p:cNvSpPr/>
          <p:nvPr/>
        </p:nvSpPr>
        <p:spPr>
          <a:xfrm>
            <a:off x="18344505" y="8205043"/>
            <a:ext cx="15945381" cy="171622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xmlns="" id="{FBB90182-7254-4370-8316-F14AEDF03983}"/>
              </a:ext>
            </a:extLst>
          </p:cNvPr>
          <p:cNvSpPr/>
          <p:nvPr/>
        </p:nvSpPr>
        <p:spPr>
          <a:xfrm>
            <a:off x="1331724" y="37941648"/>
            <a:ext cx="33450644" cy="83170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xmlns="" id="{BE553AAF-4A2D-49D6-B5F5-13CCEC8431CE}"/>
              </a:ext>
            </a:extLst>
          </p:cNvPr>
          <p:cNvSpPr/>
          <p:nvPr/>
        </p:nvSpPr>
        <p:spPr>
          <a:xfrm>
            <a:off x="879230" y="46974005"/>
            <a:ext cx="33903139" cy="3613053"/>
          </a:xfrm>
          <a:prstGeom prst="rect">
            <a:avLst/>
          </a:prstGeom>
          <a:solidFill>
            <a:schemeClr val="bg1">
              <a:lumMod val="85000"/>
            </a:schemeClr>
          </a:solidFill>
          <a:ln w="19050" cmpd="sng">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a:p>
        </p:txBody>
      </p:sp>
      <p:sp>
        <p:nvSpPr>
          <p:cNvPr id="2" name="Rectangle 1">
            <a:extLst>
              <a:ext uri="{FF2B5EF4-FFF2-40B4-BE49-F238E27FC236}">
                <a16:creationId xmlns:a16="http://schemas.microsoft.com/office/drawing/2014/main" xmlns="" id="{3FE93D71-379D-4AF6-970E-D498CECB5E2A}"/>
              </a:ext>
            </a:extLst>
          </p:cNvPr>
          <p:cNvSpPr/>
          <p:nvPr/>
        </p:nvSpPr>
        <p:spPr>
          <a:xfrm>
            <a:off x="879230" y="1406770"/>
            <a:ext cx="33903140" cy="2586110"/>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dirty="0"/>
          </a:p>
        </p:txBody>
      </p:sp>
      <p:sp>
        <p:nvSpPr>
          <p:cNvPr id="4" name="Rectangle 3">
            <a:extLst>
              <a:ext uri="{FF2B5EF4-FFF2-40B4-BE49-F238E27FC236}">
                <a16:creationId xmlns:a16="http://schemas.microsoft.com/office/drawing/2014/main" xmlns="" id="{FA028EAB-0102-49E3-8AA5-146FA3A8F509}"/>
              </a:ext>
            </a:extLst>
          </p:cNvPr>
          <p:cNvSpPr/>
          <p:nvPr/>
        </p:nvSpPr>
        <p:spPr>
          <a:xfrm>
            <a:off x="879230" y="2033497"/>
            <a:ext cx="33903139" cy="1169551"/>
          </a:xfrm>
          <a:prstGeom prst="rect">
            <a:avLst/>
          </a:prstGeom>
          <a:effectLst/>
        </p:spPr>
        <p:txBody>
          <a:bodyPr wrap="square">
            <a:spAutoFit/>
          </a:bodyPr>
          <a:lstStyle/>
          <a:p>
            <a:pPr algn="ctr"/>
            <a:r>
              <a:rPr lang="en-GB" sz="7000" dirty="0">
                <a:solidFill>
                  <a:schemeClr val="bg1"/>
                </a:solidFill>
                <a:latin typeface="Open Sans" panose="020B0606030504020204" pitchFamily="34" charset="0"/>
                <a:ea typeface="Open Sans" panose="020B0606030504020204" pitchFamily="34" charset="0"/>
                <a:cs typeface="Open Sans" panose="020B0606030504020204" pitchFamily="34" charset="0"/>
              </a:rPr>
              <a:t>Soft Morphological Processing of Tactile Stimuli for Autonomous Category Formation</a:t>
            </a:r>
          </a:p>
        </p:txBody>
      </p:sp>
      <p:sp>
        <p:nvSpPr>
          <p:cNvPr id="5" name="TextBox 4">
            <a:extLst>
              <a:ext uri="{FF2B5EF4-FFF2-40B4-BE49-F238E27FC236}">
                <a16:creationId xmlns:a16="http://schemas.microsoft.com/office/drawing/2014/main" xmlns="" id="{9BB73A0A-C450-45D9-B579-CD7615746D77}"/>
              </a:ext>
            </a:extLst>
          </p:cNvPr>
          <p:cNvSpPr txBox="1"/>
          <p:nvPr/>
        </p:nvSpPr>
        <p:spPr>
          <a:xfrm>
            <a:off x="0" y="4289882"/>
            <a:ext cx="35661600" cy="2289088"/>
          </a:xfrm>
          <a:prstGeom prst="rect">
            <a:avLst/>
          </a:prstGeom>
          <a:noFill/>
        </p:spPr>
        <p:txBody>
          <a:bodyPr wrap="square" rtlCol="0">
            <a:spAutoFit/>
          </a:bodyPr>
          <a:lstStyle/>
          <a:p>
            <a:pPr algn="ctr" defTabSz="2399152"/>
            <a:r>
              <a:rPr lang="en-GB" sz="6800" b="1" dirty="0">
                <a:solidFill>
                  <a:prstClr val="black"/>
                </a:solidFill>
                <a:latin typeface="Arsenal" panose="02010504060200020004" pitchFamily="50" charset="0"/>
              </a:rPr>
              <a:t>Luca Scimeca, Perla </a:t>
            </a:r>
            <a:r>
              <a:rPr lang="en-GB" sz="6800" b="1" dirty="0" err="1">
                <a:solidFill>
                  <a:prstClr val="black"/>
                </a:solidFill>
                <a:latin typeface="Arsenal" panose="02010504060200020004" pitchFamily="50" charset="0"/>
              </a:rPr>
              <a:t>Maiolino</a:t>
            </a:r>
            <a:r>
              <a:rPr lang="en-GB" sz="6800" b="1" dirty="0">
                <a:solidFill>
                  <a:prstClr val="black"/>
                </a:solidFill>
                <a:latin typeface="Arsenal" panose="02010504060200020004" pitchFamily="50" charset="0"/>
              </a:rPr>
              <a:t>, Fumiya Iida</a:t>
            </a:r>
          </a:p>
          <a:p>
            <a:pPr algn="ctr" defTabSz="2399152"/>
            <a:r>
              <a:rPr lang="en-GB" sz="5200" b="1" i="1" dirty="0">
                <a:solidFill>
                  <a:prstClr val="black"/>
                </a:solidFill>
                <a:latin typeface="Arsenal" panose="02010504060200020004" pitchFamily="50" charset="0"/>
                <a:hlinkClick r:id="rId4"/>
              </a:rPr>
              <a:t>ls769@cam.ac.uk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5"/>
              </a:rPr>
              <a:t>pm640@cam.ac.uk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6"/>
              </a:rPr>
              <a:t>fi224@cam.ac.uk</a:t>
            </a:r>
            <a:endParaRPr lang="en-GB" sz="5200" b="1" i="1" dirty="0">
              <a:solidFill>
                <a:prstClr val="black"/>
              </a:solidFill>
              <a:latin typeface="Arsenal" panose="02010504060200020004" pitchFamily="50" charset="0"/>
            </a:endParaRPr>
          </a:p>
          <a:p>
            <a:pPr algn="ctr" defTabSz="2399152"/>
            <a:endParaRPr lang="en-GB" sz="2275" b="1" i="1" dirty="0">
              <a:solidFill>
                <a:prstClr val="black"/>
              </a:solidFill>
              <a:latin typeface="Arsenal" panose="02010504060200020004" pitchFamily="50" charset="0"/>
            </a:endParaRPr>
          </a:p>
        </p:txBody>
      </p:sp>
      <p:pic>
        <p:nvPicPr>
          <p:cNvPr id="6" name="Picture 5">
            <a:extLst>
              <a:ext uri="{FF2B5EF4-FFF2-40B4-BE49-F238E27FC236}">
                <a16:creationId xmlns:a16="http://schemas.microsoft.com/office/drawing/2014/main" xmlns="" id="{01177419-3AE5-40D1-8007-B2ABA981A2F1}"/>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552421" y="47624663"/>
            <a:ext cx="5945660" cy="2207373"/>
          </a:xfrm>
          <a:prstGeom prst="rect">
            <a:avLst/>
          </a:prstGeom>
        </p:spPr>
      </p:pic>
      <p:pic>
        <p:nvPicPr>
          <p:cNvPr id="7" name="Picture 2" descr="Engineering">
            <a:extLst>
              <a:ext uri="{FF2B5EF4-FFF2-40B4-BE49-F238E27FC236}">
                <a16:creationId xmlns:a16="http://schemas.microsoft.com/office/drawing/2014/main" xmlns="" id="{0B52EA44-D066-4869-A316-577F08372C80}"/>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xmlns="" val="0"/>
              </a:ext>
            </a:extLst>
          </a:blip>
          <a:srcRect/>
          <a:stretch>
            <a:fillRect/>
          </a:stretch>
        </p:blipFill>
        <p:spPr bwMode="auto">
          <a:xfrm>
            <a:off x="27037623" y="47699614"/>
            <a:ext cx="7071556" cy="21324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3" name="TextBox 12">
            <a:extLst>
              <a:ext uri="{FF2B5EF4-FFF2-40B4-BE49-F238E27FC236}">
                <a16:creationId xmlns:a16="http://schemas.microsoft.com/office/drawing/2014/main" xmlns="" id="{3ECEBB94-C03D-4995-8A91-DF723DB083E0}"/>
              </a:ext>
            </a:extLst>
          </p:cNvPr>
          <p:cNvSpPr txBox="1"/>
          <p:nvPr/>
        </p:nvSpPr>
        <p:spPr>
          <a:xfrm>
            <a:off x="3903161" y="17546464"/>
            <a:ext cx="11242181"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Motivation &amp; Hypothesis</a:t>
            </a:r>
          </a:p>
        </p:txBody>
      </p:sp>
      <p:sp>
        <p:nvSpPr>
          <p:cNvPr id="15" name="TextBox 14">
            <a:extLst>
              <a:ext uri="{FF2B5EF4-FFF2-40B4-BE49-F238E27FC236}">
                <a16:creationId xmlns:a16="http://schemas.microsoft.com/office/drawing/2014/main" xmlns="" id="{99415824-0E64-4EF3-8BD1-16DB50673480}"/>
              </a:ext>
            </a:extLst>
          </p:cNvPr>
          <p:cNvSpPr txBox="1"/>
          <p:nvPr/>
        </p:nvSpPr>
        <p:spPr>
          <a:xfrm>
            <a:off x="21679547" y="6909160"/>
            <a:ext cx="927529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Experimental Set-up</a:t>
            </a:r>
          </a:p>
        </p:txBody>
      </p:sp>
      <p:sp>
        <p:nvSpPr>
          <p:cNvPr id="16" name="TextBox 15">
            <a:extLst>
              <a:ext uri="{FF2B5EF4-FFF2-40B4-BE49-F238E27FC236}">
                <a16:creationId xmlns:a16="http://schemas.microsoft.com/office/drawing/2014/main" xmlns="" id="{00EB5625-9FB1-405B-BAD2-42FAA2CD5906}"/>
              </a:ext>
            </a:extLst>
          </p:cNvPr>
          <p:cNvSpPr txBox="1"/>
          <p:nvPr/>
        </p:nvSpPr>
        <p:spPr>
          <a:xfrm>
            <a:off x="16407491" y="36523139"/>
            <a:ext cx="3376245"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Results</a:t>
            </a:r>
          </a:p>
        </p:txBody>
      </p:sp>
      <p:sp>
        <p:nvSpPr>
          <p:cNvPr id="17" name="TextBox 16">
            <a:extLst>
              <a:ext uri="{FF2B5EF4-FFF2-40B4-BE49-F238E27FC236}">
                <a16:creationId xmlns:a16="http://schemas.microsoft.com/office/drawing/2014/main" xmlns="" id="{23BCA8C0-C5E4-420A-AC5F-CA23816C0812}"/>
              </a:ext>
            </a:extLst>
          </p:cNvPr>
          <p:cNvSpPr txBox="1"/>
          <p:nvPr/>
        </p:nvSpPr>
        <p:spPr>
          <a:xfrm>
            <a:off x="7158715" y="6875972"/>
            <a:ext cx="400141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Abstract</a:t>
            </a:r>
          </a:p>
        </p:txBody>
      </p:sp>
      <p:graphicFrame>
        <p:nvGraphicFramePr>
          <p:cNvPr id="23" name="Object 22">
            <a:extLst>
              <a:ext uri="{FF2B5EF4-FFF2-40B4-BE49-F238E27FC236}">
                <a16:creationId xmlns:a16="http://schemas.microsoft.com/office/drawing/2014/main" xmlns="" id="{36A23369-C99D-4A6B-B362-95DA9336E2A8}"/>
              </a:ext>
            </a:extLst>
          </p:cNvPr>
          <p:cNvGraphicFramePr>
            <a:graphicFrameLocks noChangeAspect="1"/>
          </p:cNvGraphicFramePr>
          <p:nvPr>
            <p:extLst>
              <p:ext uri="{D42A27DB-BD31-4B8C-83A1-F6EECF244321}">
                <p14:modId xmlns:p14="http://schemas.microsoft.com/office/powerpoint/2010/main" xmlns="" val="887545102"/>
              </p:ext>
            </p:extLst>
          </p:nvPr>
        </p:nvGraphicFramePr>
        <p:xfrm>
          <a:off x="2788908" y="19375294"/>
          <a:ext cx="12741026" cy="2236974"/>
        </p:xfrm>
        <a:graphic>
          <a:graphicData uri="http://schemas.openxmlformats.org/presentationml/2006/ole">
            <p:oleObj spid="_x0000_s1455" name="Acrobat Document" r:id="rId9" imgW="16029360" imgH="2816280" progId="AcroExch.Document.DC">
              <p:embed/>
            </p:oleObj>
          </a:graphicData>
        </a:graphic>
      </p:graphicFrame>
      <p:graphicFrame>
        <p:nvGraphicFramePr>
          <p:cNvPr id="24" name="Object 23">
            <a:extLst>
              <a:ext uri="{FF2B5EF4-FFF2-40B4-BE49-F238E27FC236}">
                <a16:creationId xmlns:a16="http://schemas.microsoft.com/office/drawing/2014/main" xmlns="" id="{CD8213EC-C56B-41F3-BA67-10DEC324A5DE}"/>
              </a:ext>
            </a:extLst>
          </p:cNvPr>
          <p:cNvGraphicFramePr>
            <a:graphicFrameLocks noChangeAspect="1"/>
          </p:cNvGraphicFramePr>
          <p:nvPr>
            <p:extLst>
              <p:ext uri="{D42A27DB-BD31-4B8C-83A1-F6EECF244321}">
                <p14:modId xmlns:p14="http://schemas.microsoft.com/office/powerpoint/2010/main" xmlns="" val="2960454615"/>
              </p:ext>
            </p:extLst>
          </p:nvPr>
        </p:nvGraphicFramePr>
        <p:xfrm>
          <a:off x="3522024" y="39252944"/>
          <a:ext cx="6931521" cy="3815074"/>
        </p:xfrm>
        <a:graphic>
          <a:graphicData uri="http://schemas.openxmlformats.org/presentationml/2006/ole">
            <p:oleObj spid="_x0000_s1456" name="Acrobat Document" r:id="rId10" imgW="7742520" imgH="4263840" progId="AcroExch.Document.DC">
              <p:embed/>
            </p:oleObj>
          </a:graphicData>
        </a:graphic>
      </p:graphicFrame>
      <p:graphicFrame>
        <p:nvGraphicFramePr>
          <p:cNvPr id="26" name="Object 25">
            <a:extLst>
              <a:ext uri="{FF2B5EF4-FFF2-40B4-BE49-F238E27FC236}">
                <a16:creationId xmlns:a16="http://schemas.microsoft.com/office/drawing/2014/main" xmlns="" id="{3A87D5FB-A4AD-487A-B2E9-7AEB88802EE1}"/>
              </a:ext>
            </a:extLst>
          </p:cNvPr>
          <p:cNvGraphicFramePr>
            <a:graphicFrameLocks noChangeAspect="1"/>
          </p:cNvGraphicFramePr>
          <p:nvPr>
            <p:extLst>
              <p:ext uri="{D42A27DB-BD31-4B8C-83A1-F6EECF244321}">
                <p14:modId xmlns:p14="http://schemas.microsoft.com/office/powerpoint/2010/main" xmlns="" val="2655132566"/>
              </p:ext>
            </p:extLst>
          </p:nvPr>
        </p:nvGraphicFramePr>
        <p:xfrm>
          <a:off x="25685106" y="29331870"/>
          <a:ext cx="6755926" cy="4088746"/>
        </p:xfrm>
        <a:graphic>
          <a:graphicData uri="http://schemas.openxmlformats.org/presentationml/2006/ole">
            <p:oleObj spid="_x0000_s1457" name="Acrobat Document" r:id="rId11" imgW="10084680" imgH="6105960" progId="AcroExch.Document.DC">
              <p:embed/>
            </p:oleObj>
          </a:graphicData>
        </a:graphic>
      </p:graphicFrame>
      <p:graphicFrame>
        <p:nvGraphicFramePr>
          <p:cNvPr id="35" name="Object 34">
            <a:extLst>
              <a:ext uri="{FF2B5EF4-FFF2-40B4-BE49-F238E27FC236}">
                <a16:creationId xmlns:a16="http://schemas.microsoft.com/office/drawing/2014/main" xmlns="" id="{E3D0809E-DA2F-4B71-8B72-2EBDD1F5E370}"/>
              </a:ext>
            </a:extLst>
          </p:cNvPr>
          <p:cNvGraphicFramePr>
            <a:graphicFrameLocks noChangeAspect="1"/>
          </p:cNvGraphicFramePr>
          <p:nvPr>
            <p:extLst>
              <p:ext uri="{D42A27DB-BD31-4B8C-83A1-F6EECF244321}">
                <p14:modId xmlns:p14="http://schemas.microsoft.com/office/powerpoint/2010/main" xmlns="" val="2622959476"/>
              </p:ext>
            </p:extLst>
          </p:nvPr>
        </p:nvGraphicFramePr>
        <p:xfrm>
          <a:off x="26134034" y="39076248"/>
          <a:ext cx="6659887" cy="4180420"/>
        </p:xfrm>
        <a:graphic>
          <a:graphicData uri="http://schemas.openxmlformats.org/presentationml/2006/ole">
            <p:oleObj spid="_x0000_s1458" name="Acrobat Document" r:id="rId12" imgW="8881200" imgH="6593040" progId="AcroExch.Document.DC">
              <p:embed/>
            </p:oleObj>
          </a:graphicData>
        </a:graphic>
      </p:graphicFrame>
      <p:graphicFrame>
        <p:nvGraphicFramePr>
          <p:cNvPr id="36" name="Object 35">
            <a:extLst>
              <a:ext uri="{FF2B5EF4-FFF2-40B4-BE49-F238E27FC236}">
                <a16:creationId xmlns:a16="http://schemas.microsoft.com/office/drawing/2014/main" xmlns="" id="{34840FB6-3A0B-4275-861D-BF1629FBD415}"/>
              </a:ext>
            </a:extLst>
          </p:cNvPr>
          <p:cNvGraphicFramePr>
            <a:graphicFrameLocks noChangeAspect="1"/>
          </p:cNvGraphicFramePr>
          <p:nvPr>
            <p:extLst>
              <p:ext uri="{D42A27DB-BD31-4B8C-83A1-F6EECF244321}">
                <p14:modId xmlns:p14="http://schemas.microsoft.com/office/powerpoint/2010/main" xmlns="" val="2929714727"/>
              </p:ext>
            </p:extLst>
          </p:nvPr>
        </p:nvGraphicFramePr>
        <p:xfrm>
          <a:off x="19239697" y="39229330"/>
          <a:ext cx="3776505" cy="2285574"/>
        </p:xfrm>
        <a:graphic>
          <a:graphicData uri="http://schemas.openxmlformats.org/presentationml/2006/ole">
            <p:oleObj spid="_x0000_s1459" name="Acrobat Document" r:id="rId13" imgW="10084680" imgH="6105960" progId="AcroExch.Document.DC">
              <p:embed/>
            </p:oleObj>
          </a:graphicData>
        </a:graphic>
      </p:graphicFrame>
      <p:graphicFrame>
        <p:nvGraphicFramePr>
          <p:cNvPr id="37" name="Object 36">
            <a:extLst>
              <a:ext uri="{FF2B5EF4-FFF2-40B4-BE49-F238E27FC236}">
                <a16:creationId xmlns:a16="http://schemas.microsoft.com/office/drawing/2014/main" xmlns="" id="{3190F167-64D5-4844-A18A-79B1F81C49B2}"/>
              </a:ext>
            </a:extLst>
          </p:cNvPr>
          <p:cNvGraphicFramePr>
            <a:graphicFrameLocks noChangeAspect="1"/>
          </p:cNvGraphicFramePr>
          <p:nvPr>
            <p:extLst>
              <p:ext uri="{D42A27DB-BD31-4B8C-83A1-F6EECF244321}">
                <p14:modId xmlns:p14="http://schemas.microsoft.com/office/powerpoint/2010/main" xmlns="" val="3218696372"/>
              </p:ext>
            </p:extLst>
          </p:nvPr>
        </p:nvGraphicFramePr>
        <p:xfrm>
          <a:off x="19301662" y="43879535"/>
          <a:ext cx="3730462" cy="2285575"/>
        </p:xfrm>
        <a:graphic>
          <a:graphicData uri="http://schemas.openxmlformats.org/presentationml/2006/ole">
            <p:oleObj spid="_x0000_s1460" name="Acrobat Document" r:id="rId14" imgW="8652240" imgH="5303160" progId="AcroExch.Document.DC">
              <p:embed/>
            </p:oleObj>
          </a:graphicData>
        </a:graphic>
      </p:graphicFrame>
      <p:pic>
        <p:nvPicPr>
          <p:cNvPr id="40" name="Picture 39">
            <a:extLst>
              <a:ext uri="{FF2B5EF4-FFF2-40B4-BE49-F238E27FC236}">
                <a16:creationId xmlns:a16="http://schemas.microsoft.com/office/drawing/2014/main" xmlns="" id="{8ABB0EF9-D905-4F63-87AA-17C4B5EFB49B}"/>
              </a:ext>
            </a:extLst>
          </p:cNvPr>
          <p:cNvPicPr>
            <a:picLocks noChangeAspect="1"/>
          </p:cNvPicPr>
          <p:nvPr/>
        </p:nvPicPr>
        <p:blipFill rotWithShape="1">
          <a:blip r:embed="rId15" cstate="print">
            <a:extLst>
              <a:ext uri="{28A0092B-C50C-407E-A947-70E740481C1C}">
                <a14:useLocalDpi xmlns:a14="http://schemas.microsoft.com/office/drawing/2010/main" xmlns="" val="0"/>
              </a:ext>
            </a:extLst>
          </a:blip>
          <a:srcRect l="419" r="419"/>
          <a:stretch/>
        </p:blipFill>
        <p:spPr>
          <a:xfrm>
            <a:off x="19497203" y="12197202"/>
            <a:ext cx="14145034" cy="9858660"/>
          </a:xfrm>
          <a:prstGeom prst="rect">
            <a:avLst/>
          </a:prstGeom>
          <a:noFill/>
          <a:ln w="92075" cmpd="sng">
            <a:noFill/>
          </a:ln>
          <a:effectLst>
            <a:softEdge rad="112500"/>
          </a:effectLst>
        </p:spPr>
      </p:pic>
      <p:sp>
        <p:nvSpPr>
          <p:cNvPr id="41" name="TextBox 40">
            <a:extLst>
              <a:ext uri="{FF2B5EF4-FFF2-40B4-BE49-F238E27FC236}">
                <a16:creationId xmlns:a16="http://schemas.microsoft.com/office/drawing/2014/main" xmlns="" id="{47D600DA-9F60-4FCE-A2ED-100ABD1BB9DC}"/>
              </a:ext>
            </a:extLst>
          </p:cNvPr>
          <p:cNvSpPr txBox="1"/>
          <p:nvPr/>
        </p:nvSpPr>
        <p:spPr>
          <a:xfrm>
            <a:off x="25685106" y="10780997"/>
            <a:ext cx="184731" cy="1138773"/>
          </a:xfrm>
          <a:prstGeom prst="rect">
            <a:avLst/>
          </a:prstGeom>
          <a:noFill/>
        </p:spPr>
        <p:txBody>
          <a:bodyPr wrap="none" rtlCol="0">
            <a:spAutoFit/>
          </a:bodyPr>
          <a:lstStyle/>
          <a:p>
            <a:endParaRPr lang="en-US" sz="68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xmlns="" id="{1E06CAC5-5001-4B3B-8408-B371E8859BDD}"/>
              </a:ext>
            </a:extLst>
          </p:cNvPr>
          <p:cNvSpPr txBox="1"/>
          <p:nvPr/>
        </p:nvSpPr>
        <p:spPr>
          <a:xfrm>
            <a:off x="9060609" y="26085003"/>
            <a:ext cx="17540379"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Dimensionality Reduction &amp; Clustering</a:t>
            </a:r>
          </a:p>
        </p:txBody>
      </p:sp>
      <p:graphicFrame>
        <p:nvGraphicFramePr>
          <p:cNvPr id="47" name="Object 46">
            <a:extLst>
              <a:ext uri="{FF2B5EF4-FFF2-40B4-BE49-F238E27FC236}">
                <a16:creationId xmlns:a16="http://schemas.microsoft.com/office/drawing/2014/main" xmlns="" id="{54378032-DFE0-4854-A34A-5AB7D585B8CC}"/>
              </a:ext>
            </a:extLst>
          </p:cNvPr>
          <p:cNvGraphicFramePr>
            <a:graphicFrameLocks noChangeAspect="1"/>
          </p:cNvGraphicFramePr>
          <p:nvPr>
            <p:extLst>
              <p:ext uri="{D42A27DB-BD31-4B8C-83A1-F6EECF244321}">
                <p14:modId xmlns:p14="http://schemas.microsoft.com/office/powerpoint/2010/main" xmlns="" val="946327672"/>
              </p:ext>
            </p:extLst>
          </p:nvPr>
        </p:nvGraphicFramePr>
        <p:xfrm>
          <a:off x="29535374" y="10155516"/>
          <a:ext cx="4106863" cy="4030663"/>
        </p:xfrm>
        <a:graphic>
          <a:graphicData uri="http://schemas.openxmlformats.org/presentationml/2006/ole">
            <p:oleObj spid="_x0000_s1461" name="Acrobat Document" r:id="rId16" imgW="3860280" imgH="3791160" progId="AcroExch.Document.DC">
              <p:embed/>
            </p:oleObj>
          </a:graphicData>
        </a:graphic>
      </p:graphicFrame>
      <p:sp>
        <p:nvSpPr>
          <p:cNvPr id="48" name="TextBox 47">
            <a:extLst>
              <a:ext uri="{FF2B5EF4-FFF2-40B4-BE49-F238E27FC236}">
                <a16:creationId xmlns:a16="http://schemas.microsoft.com/office/drawing/2014/main" xmlns="" id="{BACEC7FB-EDAB-4B51-B1B8-5D0C771C5C39}"/>
              </a:ext>
            </a:extLst>
          </p:cNvPr>
          <p:cNvSpPr txBox="1"/>
          <p:nvPr/>
        </p:nvSpPr>
        <p:spPr>
          <a:xfrm>
            <a:off x="30219680" y="9429841"/>
            <a:ext cx="2738250" cy="707886"/>
          </a:xfrm>
          <a:prstGeom prst="rect">
            <a:avLst/>
          </a:prstGeom>
          <a:noFill/>
        </p:spPr>
        <p:txBody>
          <a:bodyPr wrap="none" rtlCol="0">
            <a:spAutoFit/>
          </a:bodyPr>
          <a:lstStyle/>
          <a:p>
            <a:r>
              <a:rPr lang="en-US" sz="4000" b="1" i="1" dirty="0">
                <a:latin typeface="Times New Roman" panose="02020603050405020304" pitchFamily="18" charset="0"/>
                <a:cs typeface="Times New Roman" panose="02020603050405020304" pitchFamily="18" charset="0"/>
              </a:rPr>
              <a:t>Skin Sensor</a:t>
            </a:r>
          </a:p>
        </p:txBody>
      </p:sp>
      <p:sp>
        <p:nvSpPr>
          <p:cNvPr id="52" name="TextBox 51">
            <a:extLst>
              <a:ext uri="{FF2B5EF4-FFF2-40B4-BE49-F238E27FC236}">
                <a16:creationId xmlns:a16="http://schemas.microsoft.com/office/drawing/2014/main" xmlns="" id="{EFB35236-DECF-4576-B8A9-6F6A4FE1F56A}"/>
              </a:ext>
            </a:extLst>
          </p:cNvPr>
          <p:cNvSpPr txBox="1"/>
          <p:nvPr/>
        </p:nvSpPr>
        <p:spPr>
          <a:xfrm>
            <a:off x="20574380" y="10769939"/>
            <a:ext cx="443159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R12/5 Robotic Arm</a:t>
            </a:r>
          </a:p>
        </p:txBody>
      </p:sp>
      <p:sp>
        <p:nvSpPr>
          <p:cNvPr id="64" name="TextBox 63">
            <a:extLst>
              <a:ext uri="{FF2B5EF4-FFF2-40B4-BE49-F238E27FC236}">
                <a16:creationId xmlns:a16="http://schemas.microsoft.com/office/drawing/2014/main" xmlns="" id="{E8284989-3717-4449-A8B5-82D8BBA204C9}"/>
              </a:ext>
            </a:extLst>
          </p:cNvPr>
          <p:cNvSpPr txBox="1"/>
          <p:nvPr/>
        </p:nvSpPr>
        <p:spPr>
          <a:xfrm>
            <a:off x="26135937" y="27942989"/>
            <a:ext cx="5816592"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Clusters in PCA subspace</a:t>
            </a:r>
          </a:p>
        </p:txBody>
      </p:sp>
      <p:grpSp>
        <p:nvGrpSpPr>
          <p:cNvPr id="68" name="Group 67">
            <a:extLst>
              <a:ext uri="{FF2B5EF4-FFF2-40B4-BE49-F238E27FC236}">
                <a16:creationId xmlns:a16="http://schemas.microsoft.com/office/drawing/2014/main" xmlns="" id="{CED8E972-8A06-4846-BD0A-C3E6E772F620}"/>
              </a:ext>
            </a:extLst>
          </p:cNvPr>
          <p:cNvGrpSpPr/>
          <p:nvPr/>
        </p:nvGrpSpPr>
        <p:grpSpPr>
          <a:xfrm>
            <a:off x="10254660" y="27764593"/>
            <a:ext cx="10923547" cy="7072599"/>
            <a:chOff x="6043889" y="27632128"/>
            <a:chExt cx="9333306" cy="6168222"/>
          </a:xfrm>
        </p:grpSpPr>
        <p:grpSp>
          <p:nvGrpSpPr>
            <p:cNvPr id="59" name="Group 58">
              <a:extLst>
                <a:ext uri="{FF2B5EF4-FFF2-40B4-BE49-F238E27FC236}">
                  <a16:creationId xmlns:a16="http://schemas.microsoft.com/office/drawing/2014/main" xmlns="" id="{4F982148-1F03-412D-990F-3E0B98B84562}"/>
                </a:ext>
              </a:extLst>
            </p:cNvPr>
            <p:cNvGrpSpPr/>
            <p:nvPr/>
          </p:nvGrpSpPr>
          <p:grpSpPr>
            <a:xfrm>
              <a:off x="6043889" y="27632128"/>
              <a:ext cx="9333306" cy="6168222"/>
              <a:chOff x="11072483" y="27523440"/>
              <a:chExt cx="11952615" cy="7643501"/>
            </a:xfrm>
          </p:grpSpPr>
          <p:graphicFrame>
            <p:nvGraphicFramePr>
              <p:cNvPr id="22" name="Object 21">
                <a:extLst>
                  <a:ext uri="{FF2B5EF4-FFF2-40B4-BE49-F238E27FC236}">
                    <a16:creationId xmlns:a16="http://schemas.microsoft.com/office/drawing/2014/main" xmlns="" id="{61EBB412-CB4C-433D-AEF0-CB7A8D52114A}"/>
                  </a:ext>
                </a:extLst>
              </p:cNvPr>
              <p:cNvGraphicFramePr>
                <a:graphicFrameLocks noChangeAspect="1"/>
              </p:cNvGraphicFramePr>
              <p:nvPr>
                <p:extLst>
                  <p:ext uri="{D42A27DB-BD31-4B8C-83A1-F6EECF244321}">
                    <p14:modId xmlns:p14="http://schemas.microsoft.com/office/powerpoint/2010/main" xmlns="" val="3435066987"/>
                  </p:ext>
                </p:extLst>
              </p:nvPr>
            </p:nvGraphicFramePr>
            <p:xfrm>
              <a:off x="11553823" y="28098750"/>
              <a:ext cx="11471275" cy="6351589"/>
            </p:xfrm>
            <a:graphic>
              <a:graphicData uri="http://schemas.openxmlformats.org/presentationml/2006/ole">
                <p:oleObj spid="_x0000_s1462" name="Acrobat Document" r:id="rId17" imgW="5794200" imgH="3210480" progId="AcroExch.Document.DC">
                  <p:embed/>
                </p:oleObj>
              </a:graphicData>
            </a:graphic>
          </p:graphicFrame>
          <p:sp>
            <p:nvSpPr>
              <p:cNvPr id="57" name="Rectangle 56">
                <a:extLst>
                  <a:ext uri="{FF2B5EF4-FFF2-40B4-BE49-F238E27FC236}">
                    <a16:creationId xmlns:a16="http://schemas.microsoft.com/office/drawing/2014/main" xmlns="" id="{141CA9D6-6758-4E2A-B44D-FA9684FEEE84}"/>
                  </a:ext>
                </a:extLst>
              </p:cNvPr>
              <p:cNvSpPr/>
              <p:nvPr/>
            </p:nvSpPr>
            <p:spPr>
              <a:xfrm>
                <a:off x="11072483" y="27523440"/>
                <a:ext cx="5085713" cy="76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xmlns="" id="{AC5147CE-A789-425E-98D4-81F72A3378AC}"/>
                  </a:ext>
                </a:extLst>
              </p:cNvPr>
              <p:cNvSpPr/>
              <p:nvPr/>
            </p:nvSpPr>
            <p:spPr>
              <a:xfrm>
                <a:off x="11072483" y="27523440"/>
                <a:ext cx="11471275" cy="1314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xmlns="" id="{2BB77905-D9A4-4312-B7C6-94032924E28D}"/>
                </a:ext>
              </a:extLst>
            </p:cNvPr>
            <p:cNvSpPr/>
            <p:nvPr/>
          </p:nvSpPr>
          <p:spPr>
            <a:xfrm>
              <a:off x="7968175" y="32539849"/>
              <a:ext cx="7409020" cy="7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a:extLst>
              <a:ext uri="{FF2B5EF4-FFF2-40B4-BE49-F238E27FC236}">
                <a16:creationId xmlns:a16="http://schemas.microsoft.com/office/drawing/2014/main" xmlns="" id="{9385A612-6CDF-4896-99B1-2BBDE2CCB237}"/>
              </a:ext>
            </a:extLst>
          </p:cNvPr>
          <p:cNvPicPr>
            <a:picLocks noChangeAspect="1"/>
          </p:cNvPicPr>
          <p:nvPr/>
        </p:nvPicPr>
        <p:blipFill rotWithShape="1">
          <a:blip r:embed="rId18" cstate="print"/>
          <a:srcRect l="5429" t="12262" r="61366" b="9563"/>
          <a:stretch/>
        </p:blipFill>
        <p:spPr>
          <a:xfrm>
            <a:off x="3860800" y="28905956"/>
            <a:ext cx="5575300" cy="4922475"/>
          </a:xfrm>
          <a:prstGeom prst="rect">
            <a:avLst/>
          </a:prstGeom>
        </p:spPr>
      </p:pic>
      <p:sp>
        <p:nvSpPr>
          <p:cNvPr id="62" name="TextBox 61">
            <a:extLst>
              <a:ext uri="{FF2B5EF4-FFF2-40B4-BE49-F238E27FC236}">
                <a16:creationId xmlns:a16="http://schemas.microsoft.com/office/drawing/2014/main" xmlns="" id="{03D93886-65BE-40E2-BF77-1478242AF6B9}"/>
              </a:ext>
            </a:extLst>
          </p:cNvPr>
          <p:cNvSpPr txBox="1"/>
          <p:nvPr/>
        </p:nvSpPr>
        <p:spPr>
          <a:xfrm>
            <a:off x="4484122" y="27948135"/>
            <a:ext cx="4461221"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Raw Tactile Images</a:t>
            </a:r>
          </a:p>
        </p:txBody>
      </p:sp>
      <p:sp>
        <p:nvSpPr>
          <p:cNvPr id="65" name="TextBox 64">
            <a:extLst>
              <a:ext uri="{FF2B5EF4-FFF2-40B4-BE49-F238E27FC236}">
                <a16:creationId xmlns:a16="http://schemas.microsoft.com/office/drawing/2014/main" xmlns="" id="{33CFDE3B-8BFA-40F5-B454-35B67D659B10}"/>
              </a:ext>
            </a:extLst>
          </p:cNvPr>
          <p:cNvSpPr txBox="1"/>
          <p:nvPr/>
        </p:nvSpPr>
        <p:spPr>
          <a:xfrm>
            <a:off x="2452332" y="33806140"/>
            <a:ext cx="9299853"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Raw tactile images retrieved when probing each object in turn vertically. The hotter areas are the ones corresponding to tactile </a:t>
            </a:r>
            <a:r>
              <a:rPr lang="en-US" sz="3200" dirty="0" err="1">
                <a:latin typeface="Times New Roman" panose="02020603050405020304" pitchFamily="18" charset="0"/>
                <a:cs typeface="Times New Roman" panose="02020603050405020304" pitchFamily="18" charset="0"/>
              </a:rPr>
              <a:t>taxels</a:t>
            </a:r>
            <a:r>
              <a:rPr lang="en-US" sz="3200" dirty="0">
                <a:latin typeface="Times New Roman" panose="02020603050405020304" pitchFamily="18" charset="0"/>
                <a:cs typeface="Times New Roman" panose="02020603050405020304" pitchFamily="18" charset="0"/>
              </a:rPr>
              <a:t> detecting a higher pressure. The images are computed over three trials.</a:t>
            </a:r>
          </a:p>
        </p:txBody>
      </p:sp>
      <p:sp>
        <p:nvSpPr>
          <p:cNvPr id="63" name="TextBox 62">
            <a:extLst>
              <a:ext uri="{FF2B5EF4-FFF2-40B4-BE49-F238E27FC236}">
                <a16:creationId xmlns:a16="http://schemas.microsoft.com/office/drawing/2014/main" xmlns="" id="{94B9F9F5-3F4D-4DF3-B9B6-BB5A88045D38}"/>
              </a:ext>
            </a:extLst>
          </p:cNvPr>
          <p:cNvSpPr txBox="1"/>
          <p:nvPr/>
        </p:nvSpPr>
        <p:spPr>
          <a:xfrm>
            <a:off x="13661548" y="27942989"/>
            <a:ext cx="886813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Dimensionality Reduction &amp; Clustering</a:t>
            </a:r>
          </a:p>
        </p:txBody>
      </p:sp>
      <p:sp>
        <p:nvSpPr>
          <p:cNvPr id="66" name="TextBox 65">
            <a:extLst>
              <a:ext uri="{FF2B5EF4-FFF2-40B4-BE49-F238E27FC236}">
                <a16:creationId xmlns:a16="http://schemas.microsoft.com/office/drawing/2014/main" xmlns="" id="{38317B22-A0AD-4F07-81C5-2D6CC4BF4BDC}"/>
              </a:ext>
            </a:extLst>
          </p:cNvPr>
          <p:cNvSpPr txBox="1"/>
          <p:nvPr/>
        </p:nvSpPr>
        <p:spPr>
          <a:xfrm>
            <a:off x="13421620" y="39201031"/>
            <a:ext cx="5388894" cy="649408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projected tactile images into the PCA subspace change position according to the soft filter used. The 3 mm filter draws close in space objects with sharp edges, while the thickest soft filter induces the clusters based on object elongation. The phenomenon is due to PCA’s principal components, which are tightly captured to the special filtering induced by the soft filter.</a:t>
            </a:r>
          </a:p>
        </p:txBody>
      </p:sp>
      <p:sp>
        <p:nvSpPr>
          <p:cNvPr id="60" name="Arrow: Right 59">
            <a:extLst>
              <a:ext uri="{FF2B5EF4-FFF2-40B4-BE49-F238E27FC236}">
                <a16:creationId xmlns:a16="http://schemas.microsoft.com/office/drawing/2014/main" xmlns="" id="{EF239271-89B3-491D-A83B-AFC408813AFC}"/>
              </a:ext>
            </a:extLst>
          </p:cNvPr>
          <p:cNvSpPr/>
          <p:nvPr/>
        </p:nvSpPr>
        <p:spPr>
          <a:xfrm>
            <a:off x="11040990" y="30412334"/>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69" name="TextBox 68">
            <a:extLst>
              <a:ext uri="{FF2B5EF4-FFF2-40B4-BE49-F238E27FC236}">
                <a16:creationId xmlns:a16="http://schemas.microsoft.com/office/drawing/2014/main" xmlns="" id="{6B97EC80-37E8-4BD3-944C-13A8DB3BF6DD}"/>
              </a:ext>
            </a:extLst>
          </p:cNvPr>
          <p:cNvSpPr txBox="1"/>
          <p:nvPr/>
        </p:nvSpPr>
        <p:spPr>
          <a:xfrm>
            <a:off x="24566357" y="33787931"/>
            <a:ext cx="9600311"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projected, 2-dimensional encoding of each probed object and the corresponding Cluster guess after clustering the points through the K-Means Clustering algorithm.</a:t>
            </a:r>
          </a:p>
        </p:txBody>
      </p:sp>
      <p:sp>
        <p:nvSpPr>
          <p:cNvPr id="70" name="Arrow: Right 69">
            <a:extLst>
              <a:ext uri="{FF2B5EF4-FFF2-40B4-BE49-F238E27FC236}">
                <a16:creationId xmlns:a16="http://schemas.microsoft.com/office/drawing/2014/main" xmlns="" id="{02FFB066-EA8F-48C9-B7B8-4C80927A552B}"/>
              </a:ext>
            </a:extLst>
          </p:cNvPr>
          <p:cNvSpPr/>
          <p:nvPr/>
        </p:nvSpPr>
        <p:spPr>
          <a:xfrm>
            <a:off x="22894665" y="30179376"/>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73" name="Straight Connector 72">
            <a:extLst>
              <a:ext uri="{FF2B5EF4-FFF2-40B4-BE49-F238E27FC236}">
                <a16:creationId xmlns:a16="http://schemas.microsoft.com/office/drawing/2014/main" xmlns="" id="{E9CB01B2-8D1A-49C6-8BFD-E4CA443299CD}"/>
              </a:ext>
            </a:extLst>
          </p:cNvPr>
          <p:cNvCxnSpPr>
            <a:cxnSpLocks/>
          </p:cNvCxnSpPr>
          <p:nvPr/>
        </p:nvCxnSpPr>
        <p:spPr>
          <a:xfrm>
            <a:off x="12506813" y="38289073"/>
            <a:ext cx="74698" cy="7731468"/>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xmlns="" id="{9028F373-5FA5-4734-B7D5-300E6B6CD9E1}"/>
              </a:ext>
            </a:extLst>
          </p:cNvPr>
          <p:cNvCxnSpPr>
            <a:cxnSpLocks/>
          </p:cNvCxnSpPr>
          <p:nvPr/>
        </p:nvCxnSpPr>
        <p:spPr>
          <a:xfrm>
            <a:off x="23997773" y="38348139"/>
            <a:ext cx="0" cy="7672402"/>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xmlns="" id="{1587F52D-3E1B-40DF-A446-96F6D0BF4403}"/>
              </a:ext>
            </a:extLst>
          </p:cNvPr>
          <p:cNvSpPr txBox="1"/>
          <p:nvPr/>
        </p:nvSpPr>
        <p:spPr>
          <a:xfrm>
            <a:off x="12696645" y="33787931"/>
            <a:ext cx="1111508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From the Raw tactile images, the tactile matrix X is formed. PCA is used to re-encode each object as a 2-dimensional object, considering the two axis of highest variance in the data. Ultimately K-Means Clustering is used to divide the objects into 2 groups.</a:t>
            </a:r>
          </a:p>
        </p:txBody>
      </p:sp>
      <p:sp>
        <p:nvSpPr>
          <p:cNvPr id="53" name="TextBox 52">
            <a:extLst>
              <a:ext uri="{FF2B5EF4-FFF2-40B4-BE49-F238E27FC236}">
                <a16:creationId xmlns:a16="http://schemas.microsoft.com/office/drawing/2014/main" xmlns="" id="{F7AD1BB8-D1C4-412C-86B6-31BE7CB28A24}"/>
              </a:ext>
            </a:extLst>
          </p:cNvPr>
          <p:cNvSpPr txBox="1"/>
          <p:nvPr/>
        </p:nvSpPr>
        <p:spPr>
          <a:xfrm>
            <a:off x="2171517" y="43323472"/>
            <a:ext cx="9974396" cy="255454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clustering is intrinsically driven by the morphology of the end-effector. Depending on the used soft filter, the Autonomous Category Formation process will form qualitatively different clusters (clusters optimized for different tasks).</a:t>
            </a:r>
          </a:p>
        </p:txBody>
      </p:sp>
      <p:sp>
        <p:nvSpPr>
          <p:cNvPr id="54" name="TextBox 53">
            <a:extLst>
              <a:ext uri="{FF2B5EF4-FFF2-40B4-BE49-F238E27FC236}">
                <a16:creationId xmlns:a16="http://schemas.microsoft.com/office/drawing/2014/main" xmlns="" id="{DE25C1F9-7491-4D98-8ED4-DD8E8064D032}"/>
              </a:ext>
            </a:extLst>
          </p:cNvPr>
          <p:cNvSpPr txBox="1"/>
          <p:nvPr/>
        </p:nvSpPr>
        <p:spPr>
          <a:xfrm>
            <a:off x="24566357" y="43466346"/>
            <a:ext cx="9723527"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Rerunning the experiments over an increasing number of </a:t>
            </a:r>
            <a:r>
              <a:rPr lang="en-US" sz="3200" dirty="0" err="1">
                <a:latin typeface="Times New Roman" panose="02020603050405020304" pitchFamily="18" charset="0"/>
                <a:cs typeface="Times New Roman" panose="02020603050405020304" pitchFamily="18" charset="0"/>
              </a:rPr>
              <a:t>taxels</a:t>
            </a:r>
            <a:r>
              <a:rPr lang="en-US" sz="3200" dirty="0">
                <a:latin typeface="Times New Roman" panose="02020603050405020304" pitchFamily="18" charset="0"/>
                <a:cs typeface="Times New Roman" panose="02020603050405020304" pitchFamily="18" charset="0"/>
              </a:rPr>
              <a:t> shows the need of a high spatial resolution sensor for the analysis in this paper.</a:t>
            </a:r>
          </a:p>
        </p:txBody>
      </p:sp>
      <p:sp>
        <p:nvSpPr>
          <p:cNvPr id="55" name="TextBox 54">
            <a:extLst>
              <a:ext uri="{FF2B5EF4-FFF2-40B4-BE49-F238E27FC236}">
                <a16:creationId xmlns:a16="http://schemas.microsoft.com/office/drawing/2014/main" xmlns="" id="{BEE252BF-C8EC-47FF-9793-A353D4D6700E}"/>
              </a:ext>
            </a:extLst>
          </p:cNvPr>
          <p:cNvSpPr txBox="1"/>
          <p:nvPr/>
        </p:nvSpPr>
        <p:spPr>
          <a:xfrm>
            <a:off x="4668858" y="38289073"/>
            <a:ext cx="425892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Task Optimization</a:t>
            </a:r>
          </a:p>
        </p:txBody>
      </p:sp>
      <p:sp>
        <p:nvSpPr>
          <p:cNvPr id="61" name="TextBox 60">
            <a:extLst>
              <a:ext uri="{FF2B5EF4-FFF2-40B4-BE49-F238E27FC236}">
                <a16:creationId xmlns:a16="http://schemas.microsoft.com/office/drawing/2014/main" xmlns="" id="{C7882F08-1C7A-47E8-B2FE-F7939BE56287}"/>
              </a:ext>
            </a:extLst>
          </p:cNvPr>
          <p:cNvSpPr txBox="1"/>
          <p:nvPr/>
        </p:nvSpPr>
        <p:spPr>
          <a:xfrm>
            <a:off x="13195989" y="38210253"/>
            <a:ext cx="9978757"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Autonomous Category Formation Variations</a:t>
            </a:r>
          </a:p>
        </p:txBody>
      </p:sp>
      <p:sp>
        <p:nvSpPr>
          <p:cNvPr id="71" name="TextBox 70">
            <a:extLst>
              <a:ext uri="{FF2B5EF4-FFF2-40B4-BE49-F238E27FC236}">
                <a16:creationId xmlns:a16="http://schemas.microsoft.com/office/drawing/2014/main" xmlns="" id="{297C9731-BBAD-4CA1-89F3-2FC4C170AEAF}"/>
              </a:ext>
            </a:extLst>
          </p:cNvPr>
          <p:cNvSpPr txBox="1"/>
          <p:nvPr/>
        </p:nvSpPr>
        <p:spPr>
          <a:xfrm>
            <a:off x="26251288" y="38224709"/>
            <a:ext cx="6429965"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Spatial Resolution Influence</a:t>
            </a:r>
          </a:p>
        </p:txBody>
      </p:sp>
      <p:graphicFrame>
        <p:nvGraphicFramePr>
          <p:cNvPr id="14" name="Object 13">
            <a:extLst>
              <a:ext uri="{FF2B5EF4-FFF2-40B4-BE49-F238E27FC236}">
                <a16:creationId xmlns:a16="http://schemas.microsoft.com/office/drawing/2014/main" xmlns="" id="{0AB6644E-1D9F-4160-8FED-35A3915E8E35}"/>
              </a:ext>
            </a:extLst>
          </p:cNvPr>
          <p:cNvGraphicFramePr>
            <a:graphicFrameLocks noChangeAspect="1"/>
          </p:cNvGraphicFramePr>
          <p:nvPr>
            <p:extLst>
              <p:ext uri="{D42A27DB-BD31-4B8C-83A1-F6EECF244321}">
                <p14:modId xmlns:p14="http://schemas.microsoft.com/office/powerpoint/2010/main" xmlns="" val="3618195201"/>
              </p:ext>
            </p:extLst>
          </p:nvPr>
        </p:nvGraphicFramePr>
        <p:xfrm>
          <a:off x="19369109" y="41560506"/>
          <a:ext cx="3730462" cy="2273427"/>
        </p:xfrm>
        <a:graphic>
          <a:graphicData uri="http://schemas.openxmlformats.org/presentationml/2006/ole">
            <p:oleObj spid="_x0000_s1463" name="Acrobat Document" r:id="rId19" imgW="10614600" imgH="6378120" progId="AcroExch.Document.DC">
              <p:embed/>
            </p:oleObj>
          </a:graphicData>
        </a:graphic>
      </p:graphicFrame>
      <p:sp>
        <p:nvSpPr>
          <p:cNvPr id="25" name="TextBox 24">
            <a:extLst>
              <a:ext uri="{FF2B5EF4-FFF2-40B4-BE49-F238E27FC236}">
                <a16:creationId xmlns:a16="http://schemas.microsoft.com/office/drawing/2014/main" xmlns="" id="{FC7FD86F-B640-4A76-A6B9-72B1BDC62A6A}"/>
              </a:ext>
            </a:extLst>
          </p:cNvPr>
          <p:cNvSpPr txBox="1"/>
          <p:nvPr/>
        </p:nvSpPr>
        <p:spPr>
          <a:xfrm rot="5400000">
            <a:off x="22730508" y="39950510"/>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3mm</a:t>
            </a:r>
          </a:p>
        </p:txBody>
      </p:sp>
      <p:sp>
        <p:nvSpPr>
          <p:cNvPr id="72" name="TextBox 71">
            <a:extLst>
              <a:ext uri="{FF2B5EF4-FFF2-40B4-BE49-F238E27FC236}">
                <a16:creationId xmlns:a16="http://schemas.microsoft.com/office/drawing/2014/main" xmlns="" id="{951DDA0B-82A7-45E0-9C75-A0F92C796EDC}"/>
              </a:ext>
            </a:extLst>
          </p:cNvPr>
          <p:cNvSpPr txBox="1"/>
          <p:nvPr/>
        </p:nvSpPr>
        <p:spPr>
          <a:xfrm rot="5400000">
            <a:off x="22792331" y="42213136"/>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6mm</a:t>
            </a:r>
          </a:p>
        </p:txBody>
      </p:sp>
      <p:sp>
        <p:nvSpPr>
          <p:cNvPr id="75" name="TextBox 74">
            <a:extLst>
              <a:ext uri="{FF2B5EF4-FFF2-40B4-BE49-F238E27FC236}">
                <a16:creationId xmlns:a16="http://schemas.microsoft.com/office/drawing/2014/main" xmlns="" id="{F34F5038-5EF8-4A69-8692-07A85354B151}"/>
              </a:ext>
            </a:extLst>
          </p:cNvPr>
          <p:cNvSpPr txBox="1"/>
          <p:nvPr/>
        </p:nvSpPr>
        <p:spPr>
          <a:xfrm rot="5400000">
            <a:off x="22655175" y="44475150"/>
            <a:ext cx="1188146"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10mm</a:t>
            </a:r>
          </a:p>
        </p:txBody>
      </p:sp>
    </p:spTree>
    <p:extLst>
      <p:ext uri="{BB962C8B-B14F-4D97-AF65-F5344CB8AC3E}">
        <p14:creationId xmlns:p14="http://schemas.microsoft.com/office/powerpoint/2010/main" xmlns="" val="4098872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312</TotalTime>
  <Words>611</Words>
  <Application>Microsoft Office PowerPoint</Application>
  <PresentationFormat>Custom</PresentationFormat>
  <Paragraphs>39</Paragraphs>
  <Slides>1</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3" baseType="lpstr">
      <vt:lpstr>Office Theme</vt:lpstr>
      <vt:lpstr>Acrobat Document</vt:lpstr>
      <vt:lpstr>Slide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Scimeca</dc:creator>
  <cp:lastModifiedBy>ls769</cp:lastModifiedBy>
  <cp:revision>64</cp:revision>
  <dcterms:created xsi:type="dcterms:W3CDTF">2018-04-15T07:37:01Z</dcterms:created>
  <dcterms:modified xsi:type="dcterms:W3CDTF">2018-04-18T08:26:42Z</dcterms:modified>
</cp:coreProperties>
</file>